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3" r:id="rId3"/>
    <p:sldId id="297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46" autoAdjust="0"/>
  </p:normalViewPr>
  <p:slideViewPr>
    <p:cSldViewPr>
      <p:cViewPr varScale="1">
        <p:scale>
          <a:sx n="76" d="100"/>
          <a:sy n="76" d="100"/>
        </p:scale>
        <p:origin x="164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41485-CF75-4B97-8915-0F531C9164FF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9EAE1-1114-4080-BC32-BA2D8447C3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84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9EAE1-1114-4080-BC32-BA2D8447C3E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13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Sinds augustus van dat jaar verkopen zo’n tachtig Amersfoorters in de Coöperatie Eemstroom-</a:t>
            </a:r>
            <a:r>
              <a:rPr lang="nl-NL" dirty="0" err="1" smtClean="0"/>
              <a:t>ZonneBerg</a:t>
            </a:r>
            <a:r>
              <a:rPr lang="nl-NL" dirty="0" smtClean="0"/>
              <a:t> hun ‘eigen’ zonnestroom aan energiereus Eneco. Gesterkt door dit succes besloot de stichting in 2016 haar activiteiten onder de gewijzigde naam Duurzaam Amersfoort-Zuid (DA-Z) uit te breiden naar het </a:t>
            </a:r>
            <a:r>
              <a:rPr lang="nl-NL" dirty="0" err="1" smtClean="0"/>
              <a:t>Leusder</a:t>
            </a:r>
            <a:r>
              <a:rPr lang="nl-NL" smtClean="0"/>
              <a:t>- en Vermeerkwartier en het Bosgebied.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9EAE1-1114-4080-BC32-BA2D8447C3E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83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9EAE1-1114-4080-BC32-BA2D8447C3E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0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9EAE1-1114-4080-BC32-BA2D8447C3E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57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9EAE1-1114-4080-BC32-BA2D8447C3E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0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9EAE1-1114-4080-BC32-BA2D8447C3E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0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9EAE1-1114-4080-BC32-BA2D8447C3E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0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A7AB-A690-477D-990C-5A9CFD808C7D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ED9-D455-4E73-AECD-90673B3624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2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A7AB-A690-477D-990C-5A9CFD808C7D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ED9-D455-4E73-AECD-90673B3624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13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A7AB-A690-477D-990C-5A9CFD808C7D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ED9-D455-4E73-AECD-90673B3624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86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A7AB-A690-477D-990C-5A9CFD808C7D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ED9-D455-4E73-AECD-90673B3624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38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A7AB-A690-477D-990C-5A9CFD808C7D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ED9-D455-4E73-AECD-90673B3624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88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A7AB-A690-477D-990C-5A9CFD808C7D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ED9-D455-4E73-AECD-90673B3624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56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A7AB-A690-477D-990C-5A9CFD808C7D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ED9-D455-4E73-AECD-90673B3624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5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A7AB-A690-477D-990C-5A9CFD808C7D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ED9-D455-4E73-AECD-90673B3624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10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A7AB-A690-477D-990C-5A9CFD808C7D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ED9-D455-4E73-AECD-90673B3624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97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A7AB-A690-477D-990C-5A9CFD808C7D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ED9-D455-4E73-AECD-90673B3624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26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A7AB-A690-477D-990C-5A9CFD808C7D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1ED9-D455-4E73-AECD-90673B3624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A7AB-A690-477D-990C-5A9CFD808C7D}" type="datetimeFigureOut">
              <a:rPr lang="nl-NL" smtClean="0"/>
              <a:t>30-3-2019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1ED9-D455-4E73-AECD-90673B3624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82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mersfoort.nl/aardgasvrij" TargetMode="External"/><Relationship Id="rId5" Type="http://schemas.openxmlformats.org/officeDocument/2006/relationships/hyperlink" Target="http://www.duurzamehuizenroute.nl/" TargetMode="External"/><Relationship Id="rId4" Type="http://schemas.openxmlformats.org/officeDocument/2006/relationships/hyperlink" Target="http://www.duurzaamamersfoortzuid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5536" y="-129257"/>
            <a:ext cx="7772400" cy="1470025"/>
          </a:xfrm>
        </p:spPr>
        <p:txBody>
          <a:bodyPr>
            <a:normAutofit/>
          </a:bodyPr>
          <a:lstStyle/>
          <a:p>
            <a:pPr algn="l">
              <a:tabLst>
                <a:tab pos="5646738" algn="l"/>
              </a:tabLst>
            </a:pPr>
            <a:r>
              <a:rPr lang="nl-NL" sz="3200" b="1" dirty="0" smtClean="0"/>
              <a:t>Duurzaam maken van je huis: hoe dan?</a:t>
            </a:r>
            <a:endParaRPr lang="nl-NL" sz="3200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type="subTitle" idx="1"/>
          </p:nvPr>
        </p:nvSpPr>
        <p:spPr>
          <a:xfrm>
            <a:off x="395536" y="81230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nl-NL" sz="2000" i="1" dirty="0" smtClean="0">
                <a:solidFill>
                  <a:srgbClr val="00B0F0"/>
                </a:solidFill>
              </a:rPr>
              <a:t>Catharina </a:t>
            </a:r>
            <a:r>
              <a:rPr lang="nl-NL" sz="2000" i="1" dirty="0" err="1" smtClean="0">
                <a:solidFill>
                  <a:srgbClr val="00B0F0"/>
                </a:solidFill>
              </a:rPr>
              <a:t>Driesse</a:t>
            </a:r>
            <a:endParaRPr lang="nl-NL" sz="2000" i="1" dirty="0">
              <a:solidFill>
                <a:srgbClr val="00B0F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18" y="4670944"/>
            <a:ext cx="2376522" cy="17823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84" y="3972058"/>
            <a:ext cx="1987592" cy="26501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9" y="4839788"/>
            <a:ext cx="2386467" cy="178239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13" y="2852936"/>
            <a:ext cx="2327435" cy="185956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8958"/>
            <a:ext cx="1987592" cy="265012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11" y="415815"/>
            <a:ext cx="1792267" cy="99696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92" y="1498958"/>
            <a:ext cx="2908702" cy="176504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47" y="1749805"/>
            <a:ext cx="2038777" cy="265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5536" y="-129257"/>
            <a:ext cx="7772400" cy="1470025"/>
          </a:xfrm>
        </p:spPr>
        <p:txBody>
          <a:bodyPr>
            <a:normAutofit/>
          </a:bodyPr>
          <a:lstStyle/>
          <a:p>
            <a:pPr algn="l">
              <a:tabLst>
                <a:tab pos="5646738" algn="l"/>
              </a:tabLst>
            </a:pPr>
            <a:r>
              <a:rPr lang="nl-NL" sz="3200" dirty="0" smtClean="0"/>
              <a:t>Stichting Duurzaam Amersfoort Zuid</a:t>
            </a:r>
            <a:endParaRPr lang="nl-NL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type="subTitle" idx="1"/>
          </p:nvPr>
        </p:nvSpPr>
        <p:spPr>
          <a:xfrm>
            <a:off x="395536" y="81230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00B0F0"/>
                </a:solidFill>
              </a:rPr>
              <a:t>Bewonersinitiatief</a:t>
            </a:r>
            <a:endParaRPr lang="nl-NL" sz="2800" dirty="0">
              <a:solidFill>
                <a:srgbClr val="00B0F0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11" y="415815"/>
            <a:ext cx="1792267" cy="996961"/>
          </a:xfrm>
          <a:prstGeom prst="rect">
            <a:avLst/>
          </a:prstGeom>
        </p:spPr>
      </p:pic>
      <p:sp>
        <p:nvSpPr>
          <p:cNvPr id="16" name="Tijdelijke aanduiding voor inhoud 4">
            <a:extLst>
              <a:ext uri="{FF2B5EF4-FFF2-40B4-BE49-F238E27FC236}">
                <a16:creationId xmlns="" xmlns:a16="http://schemas.microsoft.com/office/drawing/2014/main" id="{840C8863-C32A-47C8-B38C-5EC1530CC618}"/>
              </a:ext>
            </a:extLst>
          </p:cNvPr>
          <p:cNvSpPr txBox="1">
            <a:spLocks/>
          </p:cNvSpPr>
          <p:nvPr/>
        </p:nvSpPr>
        <p:spPr>
          <a:xfrm>
            <a:off x="446856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465004" y="1424484"/>
            <a:ext cx="82834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2010: Stichting </a:t>
            </a:r>
            <a:r>
              <a:rPr lang="nl-NL" sz="2400" dirty="0"/>
              <a:t>Duurzaam Bergkwartier opgericht om duurzame energie in de eigen omgeving te stimuleren. </a:t>
            </a: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2015: samen </a:t>
            </a:r>
            <a:r>
              <a:rPr lang="nl-NL" sz="2400" dirty="0"/>
              <a:t>met coöperatie Eemstroom en de gemeente Amersfoort </a:t>
            </a:r>
            <a:r>
              <a:rPr lang="nl-NL" sz="2400" dirty="0" smtClean="0"/>
              <a:t>realisatie van </a:t>
            </a:r>
            <a:r>
              <a:rPr lang="nl-NL" sz="2400" dirty="0"/>
              <a:t>het zonnepanelenproject op de Juliana van </a:t>
            </a:r>
            <a:r>
              <a:rPr lang="nl-NL" sz="2400" dirty="0" smtClean="0"/>
              <a:t>Stolbergsporthal.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2016: naamswijziging naar Duurzaam Amersfoort-Zuid om ook voor het </a:t>
            </a:r>
            <a:r>
              <a:rPr lang="nl-NL" sz="2400" dirty="0" err="1"/>
              <a:t>Leusder</a:t>
            </a:r>
            <a:r>
              <a:rPr lang="nl-NL" sz="2400" dirty="0"/>
              <a:t>- en Vermeerkwartier en het </a:t>
            </a:r>
            <a:r>
              <a:rPr lang="nl-NL" sz="2400" dirty="0" smtClean="0"/>
              <a:t>Bosgebied een onafhankelijk platform voor en door bewoners te vormen.</a:t>
            </a:r>
          </a:p>
          <a:p>
            <a:endParaRPr lang="nl-NL" sz="2400" dirty="0"/>
          </a:p>
          <a:p>
            <a:r>
              <a:rPr lang="nl-NL" sz="2400" dirty="0"/>
              <a:t>Doel om Amersfoort te helpen CO2-neutraal te worden door als bewoners praktische kennis en ervaring met elkaar te delen en elkaar te ondersteunen bij straat- en wijkinitiatieven. Bijvoorbeeld bij het samen inkopen van zonnepanelen of woningisolatie.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24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5536" y="-129257"/>
            <a:ext cx="7772400" cy="1470025"/>
          </a:xfrm>
        </p:spPr>
        <p:txBody>
          <a:bodyPr>
            <a:normAutofit/>
          </a:bodyPr>
          <a:lstStyle/>
          <a:p>
            <a:pPr algn="l">
              <a:tabLst>
                <a:tab pos="5646738" algn="l"/>
              </a:tabLst>
            </a:pPr>
            <a:r>
              <a:rPr lang="nl-NL" sz="3200" dirty="0" smtClean="0"/>
              <a:t>Thema’s</a:t>
            </a:r>
            <a:endParaRPr lang="nl-NL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type="subTitle" idx="1"/>
          </p:nvPr>
        </p:nvSpPr>
        <p:spPr>
          <a:xfrm>
            <a:off x="395536" y="81230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00B0F0"/>
                </a:solidFill>
              </a:rPr>
              <a:t>Waar houden we ons mee bezig?</a:t>
            </a:r>
            <a:endParaRPr lang="nl-NL" sz="2800" dirty="0">
              <a:solidFill>
                <a:srgbClr val="00B0F0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11" y="415815"/>
            <a:ext cx="1792267" cy="996961"/>
          </a:xfrm>
          <a:prstGeom prst="rect">
            <a:avLst/>
          </a:prstGeom>
        </p:spPr>
      </p:pic>
      <p:sp>
        <p:nvSpPr>
          <p:cNvPr id="16" name="Tijdelijke aanduiding voor inhoud 4">
            <a:extLst>
              <a:ext uri="{FF2B5EF4-FFF2-40B4-BE49-F238E27FC236}">
                <a16:creationId xmlns="" xmlns:a16="http://schemas.microsoft.com/office/drawing/2014/main" id="{840C8863-C32A-47C8-B38C-5EC1530CC618}"/>
              </a:ext>
            </a:extLst>
          </p:cNvPr>
          <p:cNvSpPr txBox="1">
            <a:spLocks/>
          </p:cNvSpPr>
          <p:nvPr/>
        </p:nvSpPr>
        <p:spPr>
          <a:xfrm>
            <a:off x="446856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539552" y="1700808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Duurzaam Amersfoort Zuid houdt zich bezig met thema’s 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</a:t>
            </a:r>
            <a:r>
              <a:rPr lang="nl-NL" sz="2400" dirty="0" smtClean="0"/>
              <a:t>nergieneutraal wonen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Mobiliteit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Zonnedaken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</a:t>
            </a:r>
            <a:r>
              <a:rPr lang="nl-NL" sz="2400" dirty="0" smtClean="0"/>
              <a:t>limaatvriendelijk groen</a:t>
            </a:r>
          </a:p>
          <a:p>
            <a:endParaRPr lang="nl-NL" sz="2400" dirty="0" smtClean="0"/>
          </a:p>
          <a:p>
            <a:r>
              <a:rPr lang="nl-NL" sz="2400" dirty="0" smtClean="0"/>
              <a:t>Afgelopen januari thema-avond over isolatie: aftrap door de gemeente over de warmtevisie en daarna een presentatie van vijf wijkbewoners over hun ervaringen met het isoleren van (een deel van) het huis.</a:t>
            </a:r>
          </a:p>
          <a:p>
            <a:endParaRPr lang="nl-NL" sz="2400" dirty="0"/>
          </a:p>
          <a:p>
            <a:r>
              <a:rPr lang="nl-NL" sz="2400" dirty="0" smtClean="0"/>
              <a:t>Woensdagavond 10 april: thema-avond over de warmtepomp.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56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5536" y="-129257"/>
            <a:ext cx="7772400" cy="1470025"/>
          </a:xfrm>
        </p:spPr>
        <p:txBody>
          <a:bodyPr>
            <a:normAutofit/>
          </a:bodyPr>
          <a:lstStyle/>
          <a:p>
            <a:pPr algn="l">
              <a:tabLst>
                <a:tab pos="5646738" algn="l"/>
              </a:tabLst>
            </a:pPr>
            <a:r>
              <a:rPr lang="nl-NL" sz="3200" dirty="0" smtClean="0"/>
              <a:t>Verkenningstocht aardgasloos wonen</a:t>
            </a:r>
            <a:endParaRPr lang="nl-NL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type="subTitle" idx="1"/>
          </p:nvPr>
        </p:nvSpPr>
        <p:spPr>
          <a:xfrm>
            <a:off x="395536" y="81230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00B0F0"/>
                </a:solidFill>
              </a:rPr>
              <a:t>Welke duurzame maatregelen heb ik?</a:t>
            </a:r>
            <a:endParaRPr lang="nl-NL" sz="2800" dirty="0">
              <a:solidFill>
                <a:srgbClr val="00B0F0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11" y="415815"/>
            <a:ext cx="1792267" cy="996961"/>
          </a:xfrm>
          <a:prstGeom prst="rect">
            <a:avLst/>
          </a:prstGeom>
        </p:spPr>
      </p:pic>
      <p:sp>
        <p:nvSpPr>
          <p:cNvPr id="16" name="Tijdelijke aanduiding voor inhoud 4">
            <a:extLst>
              <a:ext uri="{FF2B5EF4-FFF2-40B4-BE49-F238E27FC236}">
                <a16:creationId xmlns="" xmlns:a16="http://schemas.microsoft.com/office/drawing/2014/main" id="{840C8863-C32A-47C8-B38C-5EC1530CC618}"/>
              </a:ext>
            </a:extLst>
          </p:cNvPr>
          <p:cNvSpPr txBox="1">
            <a:spLocks/>
          </p:cNvSpPr>
          <p:nvPr/>
        </p:nvSpPr>
        <p:spPr>
          <a:xfrm>
            <a:off x="446856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De bronafbeelding bekij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97" y="1628800"/>
            <a:ext cx="4576159" cy="45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0512" y="1927373"/>
            <a:ext cx="3317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Wat hebben we geleerd?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 smtClean="0"/>
              <a:t>Er is veel informatie.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 smtClean="0"/>
              <a:t>Er is niet één antwoord.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 smtClean="0"/>
              <a:t>Isoleren is een prima eerste stap en een ‘no </a:t>
            </a:r>
            <a:r>
              <a:rPr lang="nl-NL" sz="2400" dirty="0" err="1" smtClean="0"/>
              <a:t>regret</a:t>
            </a:r>
            <a:r>
              <a:rPr lang="nl-NL" sz="2400" dirty="0" smtClean="0"/>
              <a:t>’.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 dirty="0" smtClean="0"/>
              <a:t>Delen van ervaringen met buren is fijn en voelt betrouwbaar.</a:t>
            </a:r>
          </a:p>
        </p:txBody>
      </p:sp>
    </p:spTree>
    <p:extLst>
      <p:ext uri="{BB962C8B-B14F-4D97-AF65-F5344CB8AC3E}">
        <p14:creationId xmlns:p14="http://schemas.microsoft.com/office/powerpoint/2010/main" val="21045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5536" y="-129257"/>
            <a:ext cx="7772400" cy="1470025"/>
          </a:xfrm>
        </p:spPr>
        <p:txBody>
          <a:bodyPr>
            <a:normAutofit/>
          </a:bodyPr>
          <a:lstStyle/>
          <a:p>
            <a:pPr algn="l">
              <a:tabLst>
                <a:tab pos="5646738" algn="l"/>
              </a:tabLst>
            </a:pPr>
            <a:r>
              <a:rPr lang="nl-NL" sz="3200" dirty="0" smtClean="0"/>
              <a:t>Safari met de warmtescan</a:t>
            </a:r>
            <a:endParaRPr lang="nl-NL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type="subTitle" idx="1"/>
          </p:nvPr>
        </p:nvSpPr>
        <p:spPr>
          <a:xfrm>
            <a:off x="395536" y="81230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00B0F0"/>
                </a:solidFill>
              </a:rPr>
              <a:t>Actie vanuit de thema-avond over isolatie</a:t>
            </a:r>
            <a:endParaRPr lang="nl-NL" sz="2800" dirty="0">
              <a:solidFill>
                <a:srgbClr val="00B0F0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11" y="415815"/>
            <a:ext cx="1792267" cy="996961"/>
          </a:xfrm>
          <a:prstGeom prst="rect">
            <a:avLst/>
          </a:prstGeom>
        </p:spPr>
      </p:pic>
      <p:sp>
        <p:nvSpPr>
          <p:cNvPr id="16" name="Tijdelijke aanduiding voor inhoud 4">
            <a:extLst>
              <a:ext uri="{FF2B5EF4-FFF2-40B4-BE49-F238E27FC236}">
                <a16:creationId xmlns="" xmlns:a16="http://schemas.microsoft.com/office/drawing/2014/main" id="{840C8863-C32A-47C8-B38C-5EC1530CC618}"/>
              </a:ext>
            </a:extLst>
          </p:cNvPr>
          <p:cNvSpPr txBox="1">
            <a:spLocks/>
          </p:cNvSpPr>
          <p:nvPr/>
        </p:nvSpPr>
        <p:spPr>
          <a:xfrm>
            <a:off x="446856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C:\Users\User\Dropbox\Buurkracht\Actie warmtescan\Warmtescan\FLIR58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8" y="357301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ropbox\Buurkracht\Actie warmtescan\Warmtescan\Peter en Cath\FLIR78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78" y="177281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25028" y="1605031"/>
            <a:ext cx="3837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Van zeker 50 huizen in de wijk is een warmtescan gemaakt.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861674" y="4941168"/>
            <a:ext cx="38371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Samenstellen van een reactie op de meest gestelde vragen.</a:t>
            </a:r>
          </a:p>
          <a:p>
            <a:endParaRPr lang="nl-NL" sz="2400" dirty="0" smtClean="0"/>
          </a:p>
          <a:p>
            <a:r>
              <a:rPr lang="nl-NL" sz="2400" dirty="0" smtClean="0"/>
              <a:t>Vervolg komende winter.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23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5536" y="-129257"/>
            <a:ext cx="7772400" cy="1470025"/>
          </a:xfrm>
        </p:spPr>
        <p:txBody>
          <a:bodyPr>
            <a:normAutofit/>
          </a:bodyPr>
          <a:lstStyle/>
          <a:p>
            <a:pPr algn="l">
              <a:tabLst>
                <a:tab pos="5646738" algn="l"/>
              </a:tabLst>
            </a:pPr>
            <a:r>
              <a:rPr lang="nl-NL" sz="3200" dirty="0" smtClean="0"/>
              <a:t>Energiebesparende maatregelen</a:t>
            </a:r>
            <a:endParaRPr lang="nl-NL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type="subTitle" idx="1"/>
          </p:nvPr>
        </p:nvSpPr>
        <p:spPr>
          <a:xfrm>
            <a:off x="395536" y="812304"/>
            <a:ext cx="6400800" cy="600472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00B0F0"/>
                </a:solidFill>
              </a:rPr>
              <a:t>Waar is altijd goed?</a:t>
            </a:r>
            <a:endParaRPr lang="nl-NL" sz="2800" dirty="0">
              <a:solidFill>
                <a:srgbClr val="00B0F0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11" y="415815"/>
            <a:ext cx="1792267" cy="996961"/>
          </a:xfrm>
          <a:prstGeom prst="rect">
            <a:avLst/>
          </a:prstGeom>
        </p:spPr>
      </p:pic>
      <p:sp>
        <p:nvSpPr>
          <p:cNvPr id="16" name="Tijdelijke aanduiding voor inhoud 4">
            <a:extLst>
              <a:ext uri="{FF2B5EF4-FFF2-40B4-BE49-F238E27FC236}">
                <a16:creationId xmlns="" xmlns:a16="http://schemas.microsoft.com/office/drawing/2014/main" id="{840C8863-C32A-47C8-B38C-5EC1530CC618}"/>
              </a:ext>
            </a:extLst>
          </p:cNvPr>
          <p:cNvSpPr txBox="1">
            <a:spLocks/>
          </p:cNvSpPr>
          <p:nvPr/>
        </p:nvSpPr>
        <p:spPr>
          <a:xfrm>
            <a:off x="446856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39553" y="1772816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nl-NL" sz="2400" dirty="0" smtClean="0"/>
              <a:t>Cv-ketel optimaal instellen.</a:t>
            </a:r>
          </a:p>
          <a:p>
            <a:pPr marL="285750" indent="-285750">
              <a:buFont typeface="Wingdings"/>
              <a:buChar char="Ø"/>
            </a:pPr>
            <a:r>
              <a:rPr lang="nl-NL" sz="2400" dirty="0" smtClean="0"/>
              <a:t>Verdiepen in energieverbruik: waar gebruik je nu veel gas en elektra voor?</a:t>
            </a:r>
          </a:p>
          <a:p>
            <a:pPr marL="285750" indent="-285750">
              <a:buFont typeface="Wingdings"/>
              <a:buChar char="Ø"/>
            </a:pPr>
            <a:r>
              <a:rPr lang="nl-NL" sz="2400" dirty="0" smtClean="0"/>
              <a:t>Staan er voor de komende jaren aanpassingen in je huis gepland? Bij elke verandering nadenken over het aanbrengen van duurzame maatregelen.</a:t>
            </a:r>
          </a:p>
          <a:p>
            <a:pPr marL="285750" indent="-285750">
              <a:buFont typeface="Wingdings"/>
              <a:buChar char="Ø"/>
            </a:pPr>
            <a:r>
              <a:rPr lang="nl-NL" sz="2400" dirty="0" smtClean="0"/>
              <a:t>Waar komt kou je huis in en gaat warmte je huis uit.</a:t>
            </a:r>
          </a:p>
          <a:p>
            <a:pPr marL="285750" indent="-285750">
              <a:buFont typeface="Wingdings"/>
              <a:buChar char="Ø"/>
            </a:pPr>
            <a:r>
              <a:rPr lang="nl-NL" sz="2400" dirty="0" smtClean="0"/>
              <a:t>Maak kenbaar aan je buren/wijkgenoten waar je hulp bij nodig hebt; vraag om ervaringsverhalen. Duurzaam Amersfoort Zuid wil gaan werken aan een ‘ervaringsbank’.</a:t>
            </a:r>
          </a:p>
          <a:p>
            <a:pPr marL="285750" indent="-285750">
              <a:buFont typeface="Wingdings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67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95536" y="-129257"/>
            <a:ext cx="7772400" cy="1470025"/>
          </a:xfrm>
        </p:spPr>
        <p:txBody>
          <a:bodyPr>
            <a:normAutofit/>
          </a:bodyPr>
          <a:lstStyle/>
          <a:p>
            <a:pPr algn="l">
              <a:tabLst>
                <a:tab pos="5646738" algn="l"/>
              </a:tabLst>
            </a:pPr>
            <a:r>
              <a:rPr lang="nl-NL" sz="3200" dirty="0" smtClean="0"/>
              <a:t>Meer informatie?</a:t>
            </a:r>
            <a:endParaRPr lang="nl-NL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type="subTitle" idx="1"/>
          </p:nvPr>
        </p:nvSpPr>
        <p:spPr>
          <a:xfrm>
            <a:off x="395536" y="81230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00B0F0"/>
                </a:solidFill>
              </a:rPr>
              <a:t>Bezoek onze website</a:t>
            </a:r>
            <a:endParaRPr lang="nl-NL" sz="2800" dirty="0">
              <a:solidFill>
                <a:srgbClr val="00B0F0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11" y="415815"/>
            <a:ext cx="1792267" cy="996961"/>
          </a:xfrm>
          <a:prstGeom prst="rect">
            <a:avLst/>
          </a:prstGeom>
        </p:spPr>
      </p:pic>
      <p:sp>
        <p:nvSpPr>
          <p:cNvPr id="16" name="Tijdelijke aanduiding voor inhoud 4">
            <a:extLst>
              <a:ext uri="{FF2B5EF4-FFF2-40B4-BE49-F238E27FC236}">
                <a16:creationId xmlns="" xmlns:a16="http://schemas.microsoft.com/office/drawing/2014/main" id="{840C8863-C32A-47C8-B38C-5EC1530CC618}"/>
              </a:ext>
            </a:extLst>
          </p:cNvPr>
          <p:cNvSpPr txBox="1">
            <a:spLocks/>
          </p:cNvSpPr>
          <p:nvPr/>
        </p:nvSpPr>
        <p:spPr>
          <a:xfrm>
            <a:off x="446856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  <a:p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446856" y="1927373"/>
            <a:ext cx="8229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>
                <a:hlinkClick r:id="rId4"/>
              </a:rPr>
              <a:t>www.duurzaamamersfoortzuid.nl</a:t>
            </a:r>
            <a:endParaRPr lang="nl-NL" sz="2400" b="1" dirty="0" smtClean="0"/>
          </a:p>
          <a:p>
            <a:pPr algn="ctr"/>
            <a:endParaRPr lang="nl-NL" sz="2400" b="1" dirty="0"/>
          </a:p>
          <a:p>
            <a:pPr algn="ctr"/>
            <a:r>
              <a:rPr lang="nl-NL" sz="2400" b="1" dirty="0" smtClean="0">
                <a:hlinkClick r:id="rId5"/>
              </a:rPr>
              <a:t>www.duurzamehuizenroute.nl</a:t>
            </a:r>
            <a:endParaRPr lang="nl-NL" sz="2400" b="1" dirty="0" smtClean="0"/>
          </a:p>
          <a:p>
            <a:pPr algn="ctr"/>
            <a:endParaRPr lang="nl-NL" sz="2400" b="1" dirty="0"/>
          </a:p>
          <a:p>
            <a:pPr algn="ctr"/>
            <a:r>
              <a:rPr lang="nl-NL" sz="2400" b="1" dirty="0" smtClean="0">
                <a:hlinkClick r:id="rId6"/>
              </a:rPr>
              <a:t>www.amersfoort.nl/aardgasvrij</a:t>
            </a:r>
            <a:endParaRPr lang="nl-NL" sz="2400" b="1" dirty="0" smtClean="0"/>
          </a:p>
          <a:p>
            <a:pPr algn="ctr"/>
            <a:r>
              <a:rPr lang="nl-NL" sz="2400" b="1" dirty="0" smtClean="0"/>
              <a:t>27 maart – 24 april inspraak</a:t>
            </a:r>
          </a:p>
          <a:p>
            <a:endParaRPr lang="nl-NL" sz="4400" b="1" dirty="0"/>
          </a:p>
          <a:p>
            <a:pPr algn="ctr"/>
            <a:r>
              <a:rPr lang="nl-NL" sz="2400" b="1" dirty="0"/>
              <a:t>Earth </a:t>
            </a:r>
            <a:r>
              <a:rPr lang="nl-NL" sz="2400" b="1" dirty="0" err="1" smtClean="0"/>
              <a:t>Hour</a:t>
            </a:r>
            <a:endParaRPr lang="nl-NL" sz="2400" b="1" dirty="0" smtClean="0"/>
          </a:p>
          <a:p>
            <a:pPr algn="ctr"/>
            <a:r>
              <a:rPr lang="nl-NL" sz="2400" b="1" dirty="0"/>
              <a:t>z</a:t>
            </a:r>
            <a:r>
              <a:rPr lang="nl-NL" sz="2400" b="1" dirty="0" smtClean="0"/>
              <a:t>aterdag 31 maart van 20:30u – 21:30u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6571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440</Words>
  <Application>Microsoft Office PowerPoint</Application>
  <PresentationFormat>Diavoorstelling (4:3)</PresentationFormat>
  <Paragraphs>59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Kantoorthema</vt:lpstr>
      <vt:lpstr>Duurzaam maken van je huis: hoe dan?</vt:lpstr>
      <vt:lpstr>Stichting Duurzaam Amersfoort Zuid</vt:lpstr>
      <vt:lpstr>Thema’s</vt:lpstr>
      <vt:lpstr>Verkenningstocht aardgasloos wonen</vt:lpstr>
      <vt:lpstr>Safari met de warmtescan</vt:lpstr>
      <vt:lpstr>Energiebesparende maatregelen</vt:lpstr>
      <vt:lpstr>Meer informatie?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Verkenningstocht aardgasloos wonen</dc:title>
  <dc:creator>mnevens</dc:creator>
  <cp:lastModifiedBy>Chris Bernasco</cp:lastModifiedBy>
  <cp:revision>57</cp:revision>
  <dcterms:created xsi:type="dcterms:W3CDTF">2018-04-25T13:28:58Z</dcterms:created>
  <dcterms:modified xsi:type="dcterms:W3CDTF">2019-03-30T08:37:33Z</dcterms:modified>
</cp:coreProperties>
</file>